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4" d="100"/>
          <a:sy n="44" d="100"/>
        </p:scale>
        <p:origin x="-108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158040-D747-4ABA-989D-640B6C656210}" type="datetimeFigureOut">
              <a:rPr lang="ru-RU" smtClean="0"/>
              <a:t>25.03.2022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1DD87A9-602F-49B5-AAAF-7AFFF45B3D99}"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1DD87A9-602F-49B5-AAAF-7AFFF45B3D99}" type="slidenum">
              <a:rPr lang="ru-RU" smtClean="0"/>
              <a:t>17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D633DB2-B113-4848-BDDE-52E4913EDE68}" type="datetimeFigureOut">
              <a:rPr lang="ru-RU" smtClean="0"/>
              <a:t>25.03.2022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DB6E000-FCE4-4C31-A2A6-D4A01C230197}"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D633DB2-B113-4848-BDDE-52E4913EDE68}" type="datetimeFigureOut">
              <a:rPr lang="ru-RU" smtClean="0"/>
              <a:t>25.03.2022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DB6E000-FCE4-4C31-A2A6-D4A01C230197}"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D633DB2-B113-4848-BDDE-52E4913EDE68}" type="datetimeFigureOut">
              <a:rPr lang="ru-RU" smtClean="0"/>
              <a:t>25.03.2022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DB6E000-FCE4-4C31-A2A6-D4A01C230197}"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D633DB2-B113-4848-BDDE-52E4913EDE68}" type="datetimeFigureOut">
              <a:rPr lang="ru-RU" smtClean="0"/>
              <a:t>25.03.2022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DB6E000-FCE4-4C31-A2A6-D4A01C230197}"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D633DB2-B113-4848-BDDE-52E4913EDE68}" type="datetimeFigureOut">
              <a:rPr lang="ru-RU" smtClean="0"/>
              <a:t>25.03.2022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DB6E000-FCE4-4C31-A2A6-D4A01C230197}"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D633DB2-B113-4848-BDDE-52E4913EDE68}" type="datetimeFigureOut">
              <a:rPr lang="ru-RU" smtClean="0"/>
              <a:t>25.03.2022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DB6E000-FCE4-4C31-A2A6-D4A01C230197}"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D633DB2-B113-4848-BDDE-52E4913EDE68}" type="datetimeFigureOut">
              <a:rPr lang="ru-RU" smtClean="0"/>
              <a:t>25.03.2022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DB6E000-FCE4-4C31-A2A6-D4A01C230197}"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D633DB2-B113-4848-BDDE-52E4913EDE68}" type="datetimeFigureOut">
              <a:rPr lang="ru-RU" smtClean="0"/>
              <a:t>25.03.2022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DB6E000-FCE4-4C31-A2A6-D4A01C230197}"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D633DB2-B113-4848-BDDE-52E4913EDE68}" type="datetimeFigureOut">
              <a:rPr lang="ru-RU" smtClean="0"/>
              <a:t>25.03.2022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DB6E000-FCE4-4C31-A2A6-D4A01C230197}"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D633DB2-B113-4848-BDDE-52E4913EDE68}" type="datetimeFigureOut">
              <a:rPr lang="ru-RU" smtClean="0"/>
              <a:t>25.03.2022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DB6E000-FCE4-4C31-A2A6-D4A01C230197}"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D633DB2-B113-4848-BDDE-52E4913EDE68}" type="datetimeFigureOut">
              <a:rPr lang="ru-RU" smtClean="0"/>
              <a:t>25.03.2022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DB6E000-FCE4-4C31-A2A6-D4A01C230197}"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633DB2-B113-4848-BDDE-52E4913EDE68}" type="datetimeFigureOut">
              <a:rPr lang="ru-RU" smtClean="0"/>
              <a:t>25.03.2022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B6E000-FCE4-4C31-A2A6-D4A01C230197}"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electrik.info/main/electrodom/420-kolpachki-siz-izoliruyuschie-dlya-skrutki-provodov.html" TargetMode="External"/><Relationship Id="rId1" Type="http://schemas.openxmlformats.org/officeDocument/2006/relationships/slideLayout" Target="../slideLayouts/slideLayout2.xml"/><Relationship Id="rId4" Type="http://schemas.openxmlformats.org/officeDocument/2006/relationships/image" Target="file:///C:\Users\AsusPc\Documents\media\image121.jpe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file:///C:\Users\AsusPc\Documents\media\image122.jpeg" TargetMode="Externa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file:///C:\Users\AsusPc\Documents\media\image123.jpeg" TargetMode="External"/><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000108"/>
            <a:ext cx="9144000" cy="6555641"/>
          </a:xfrm>
          <a:prstGeom prst="rect">
            <a:avLst/>
          </a:prstGeom>
        </p:spPr>
        <p:txBody>
          <a:bodyPr wrap="square">
            <a:spAutoFit/>
          </a:bodyPr>
          <a:lstStyle/>
          <a:p>
            <a:r>
              <a:rPr lang="ru-RU" sz="2800" dirty="0">
                <a:latin typeface="Arial" pitchFamily="34" charset="0"/>
                <a:cs typeface="Arial" pitchFamily="34" charset="0"/>
              </a:rPr>
              <a:t>С каждым днем возрастает численность электрических приборов. Для обеспечения их бесперебойной работы следует пользоваться электропроводкой, которая выдержит максимальные нагрузки. Именно правильная схема соединения проводов в электрической цепи позволит потребителям без проблем пользоваться всеми атрибутами цивилизации.</a:t>
            </a:r>
          </a:p>
          <a:p>
            <a:pPr lvl="0"/>
            <a:r>
              <a:rPr lang="ru-RU" sz="2800" dirty="0" smtClean="0">
                <a:latin typeface="Arial" pitchFamily="34" charset="0"/>
                <a:cs typeface="Arial" pitchFamily="34" charset="0"/>
              </a:rPr>
              <a:t>	Существуют такие способы соединения проводов: </a:t>
            </a:r>
          </a:p>
          <a:p>
            <a:pPr lvl="0"/>
            <a:r>
              <a:rPr lang="ru-RU" sz="2800" dirty="0" smtClean="0">
                <a:latin typeface="Arial" pitchFamily="34" charset="0"/>
                <a:cs typeface="Arial" pitchFamily="34" charset="0"/>
              </a:rPr>
              <a:t>обжимом проводников;</a:t>
            </a:r>
          </a:p>
          <a:p>
            <a:pPr lvl="0"/>
            <a:r>
              <a:rPr lang="ru-RU" sz="2800" dirty="0" smtClean="0">
                <a:latin typeface="Arial" pitchFamily="34" charset="0"/>
                <a:cs typeface="Arial" pitchFamily="34" charset="0"/>
              </a:rPr>
              <a:t>скруткой;                       </a:t>
            </a:r>
            <a:r>
              <a:rPr lang="ru-RU" sz="2800" dirty="0" smtClean="0">
                <a:latin typeface="Arial" pitchFamily="34" charset="0"/>
                <a:cs typeface="Arial" pitchFamily="34" charset="0"/>
              </a:rPr>
              <a:t>сваркой</a:t>
            </a:r>
            <a:r>
              <a:rPr lang="ru-RU" sz="2800" dirty="0" smtClean="0">
                <a:latin typeface="Arial" pitchFamily="34" charset="0"/>
                <a:cs typeface="Arial" pitchFamily="34" charset="0"/>
              </a:rPr>
              <a:t>    </a:t>
            </a:r>
            <a:endParaRPr lang="ru-RU" sz="2800" dirty="0">
              <a:latin typeface="Arial" pitchFamily="34" charset="0"/>
              <a:cs typeface="Arial" pitchFamily="34" charset="0"/>
            </a:endParaRPr>
          </a:p>
          <a:p>
            <a:r>
              <a:rPr lang="ru-RU" sz="2800" dirty="0">
                <a:latin typeface="Arial" pitchFamily="34" charset="0"/>
                <a:cs typeface="Arial" pitchFamily="34" charset="0"/>
              </a:rPr>
              <a:t>пайкой</a:t>
            </a:r>
            <a:r>
              <a:rPr lang="ru-RU" sz="2800" dirty="0" smtClean="0">
                <a:latin typeface="Arial" pitchFamily="34" charset="0"/>
                <a:cs typeface="Arial" pitchFamily="34" charset="0"/>
              </a:rPr>
              <a:t>;                          </a:t>
            </a:r>
            <a:r>
              <a:rPr lang="ru-RU" sz="2800" dirty="0" err="1" smtClean="0">
                <a:latin typeface="Arial" pitchFamily="34" charset="0"/>
                <a:cs typeface="Arial" pitchFamily="34" charset="0"/>
              </a:rPr>
              <a:t>опрессовкой</a:t>
            </a:r>
            <a:r>
              <a:rPr lang="ru-RU" sz="2800" dirty="0" smtClean="0">
                <a:latin typeface="Arial" pitchFamily="34" charset="0"/>
                <a:cs typeface="Arial" pitchFamily="34" charset="0"/>
              </a:rPr>
              <a:t>;</a:t>
            </a:r>
          </a:p>
          <a:p>
            <a:pPr lvl="0"/>
            <a:endParaRPr lang="ru-RU" sz="2800" dirty="0">
              <a:latin typeface="Arial" pitchFamily="34" charset="0"/>
              <a:cs typeface="Arial" pitchFamily="34" charset="0"/>
            </a:endParaRPr>
          </a:p>
          <a:p>
            <a:pPr lvl="0"/>
            <a:r>
              <a:rPr lang="ru-RU" sz="2800" dirty="0" smtClean="0">
                <a:latin typeface="Arial" pitchFamily="34" charset="0"/>
                <a:cs typeface="Arial" pitchFamily="34" charset="0"/>
              </a:rPr>
              <a:t>.</a:t>
            </a:r>
            <a:endParaRPr lang="ru-RU" sz="2800" dirty="0">
              <a:latin typeface="Arial" pitchFamily="34" charset="0"/>
              <a:cs typeface="Arial" pitchFamily="34" charset="0"/>
            </a:endParaRPr>
          </a:p>
        </p:txBody>
      </p:sp>
      <p:sp>
        <p:nvSpPr>
          <p:cNvPr id="5" name="Прямоугольник 4"/>
          <p:cNvSpPr/>
          <p:nvPr/>
        </p:nvSpPr>
        <p:spPr>
          <a:xfrm>
            <a:off x="0" y="0"/>
            <a:ext cx="9144000" cy="800219"/>
          </a:xfrm>
          <a:prstGeom prst="rect">
            <a:avLst/>
          </a:prstGeom>
        </p:spPr>
        <p:txBody>
          <a:bodyPr wrap="square">
            <a:spAutoFit/>
          </a:bodyPr>
          <a:lstStyle/>
          <a:p>
            <a:r>
              <a:rPr lang="ru-RU" b="1" dirty="0"/>
              <a:t>Лекция №15</a:t>
            </a:r>
          </a:p>
          <a:p>
            <a:r>
              <a:rPr lang="ru-RU" sz="2800" b="1" dirty="0"/>
              <a:t>Тема: «Соединение проводов различными способами»</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572000" y="0"/>
            <a:ext cx="4572000" cy="1569660"/>
          </a:xfrm>
          <a:prstGeom prst="rect">
            <a:avLst/>
          </a:prstGeom>
        </p:spPr>
        <p:txBody>
          <a:bodyPr wrap="square">
            <a:spAutoFit/>
          </a:bodyPr>
          <a:lstStyle/>
          <a:p>
            <a:r>
              <a:rPr lang="ru-RU" sz="2400" dirty="0" smtClean="0"/>
              <a:t>Так выглядит "грязное" жало. Правильно паять </a:t>
            </a:r>
            <a:r>
              <a:rPr lang="ru-RU" sz="2400" u="sng" dirty="0" smtClean="0"/>
              <a:t>таким паяльников весьма затруднительно.</a:t>
            </a:r>
            <a:endParaRPr lang="ru-RU" sz="2400" dirty="0"/>
          </a:p>
        </p:txBody>
      </p:sp>
      <p:pic>
        <p:nvPicPr>
          <p:cNvPr id="3074" name="Picture 2" descr="image116"/>
          <p:cNvPicPr>
            <a:picLocks noChangeAspect="1" noChangeArrowheads="1"/>
          </p:cNvPicPr>
          <p:nvPr/>
        </p:nvPicPr>
        <p:blipFill>
          <a:blip r:embed="rId2"/>
          <a:srcRect/>
          <a:stretch>
            <a:fillRect/>
          </a:stretch>
        </p:blipFill>
        <p:spPr bwMode="auto">
          <a:xfrm>
            <a:off x="0" y="0"/>
            <a:ext cx="4454140" cy="1714488"/>
          </a:xfrm>
          <a:prstGeom prst="rect">
            <a:avLst/>
          </a:prstGeom>
          <a:noFill/>
        </p:spPr>
      </p:pic>
      <p:pic>
        <p:nvPicPr>
          <p:cNvPr id="3075" name="Picture 3" descr="image117"/>
          <p:cNvPicPr>
            <a:picLocks noChangeAspect="1" noChangeArrowheads="1"/>
          </p:cNvPicPr>
          <p:nvPr/>
        </p:nvPicPr>
        <p:blipFill>
          <a:blip r:embed="rId3"/>
          <a:srcRect/>
          <a:stretch>
            <a:fillRect/>
          </a:stretch>
        </p:blipFill>
        <p:spPr bwMode="auto">
          <a:xfrm>
            <a:off x="285720" y="1785925"/>
            <a:ext cx="4143404" cy="1172843"/>
          </a:xfrm>
          <a:prstGeom prst="rect">
            <a:avLst/>
          </a:prstGeom>
          <a:noFill/>
        </p:spPr>
      </p:pic>
      <p:sp>
        <p:nvSpPr>
          <p:cNvPr id="7" name="Прямоугольник 6"/>
          <p:cNvSpPr/>
          <p:nvPr/>
        </p:nvSpPr>
        <p:spPr>
          <a:xfrm>
            <a:off x="4572000" y="1714488"/>
            <a:ext cx="4572000" cy="1200329"/>
          </a:xfrm>
          <a:prstGeom prst="rect">
            <a:avLst/>
          </a:prstGeom>
        </p:spPr>
        <p:txBody>
          <a:bodyPr>
            <a:spAutoFit/>
          </a:bodyPr>
          <a:lstStyle/>
          <a:p>
            <a:r>
              <a:rPr lang="ru-RU" sz="2400" dirty="0"/>
              <a:t>С холодного паяльника снять напильником всю грязь до чистой меди</a:t>
            </a:r>
          </a:p>
        </p:txBody>
      </p:sp>
      <p:pic>
        <p:nvPicPr>
          <p:cNvPr id="3076" name="Picture 4" descr="image118"/>
          <p:cNvPicPr>
            <a:picLocks noChangeAspect="1" noChangeArrowheads="1"/>
          </p:cNvPicPr>
          <p:nvPr/>
        </p:nvPicPr>
        <p:blipFill>
          <a:blip r:embed="rId4"/>
          <a:srcRect/>
          <a:stretch>
            <a:fillRect/>
          </a:stretch>
        </p:blipFill>
        <p:spPr bwMode="auto">
          <a:xfrm>
            <a:off x="0" y="3214686"/>
            <a:ext cx="4566074" cy="3643314"/>
          </a:xfrm>
          <a:prstGeom prst="rect">
            <a:avLst/>
          </a:prstGeom>
          <a:noFill/>
          <a:ln w="9525">
            <a:noFill/>
            <a:miter lim="800000"/>
            <a:headEnd/>
            <a:tailEnd/>
          </a:ln>
        </p:spPr>
      </p:pic>
      <p:sp>
        <p:nvSpPr>
          <p:cNvPr id="9" name="Прямоугольник 8"/>
          <p:cNvSpPr/>
          <p:nvPr/>
        </p:nvSpPr>
        <p:spPr>
          <a:xfrm>
            <a:off x="4572000" y="3286124"/>
            <a:ext cx="4572000" cy="830997"/>
          </a:xfrm>
          <a:prstGeom prst="rect">
            <a:avLst/>
          </a:prstGeom>
        </p:spPr>
        <p:txBody>
          <a:bodyPr>
            <a:spAutoFit/>
          </a:bodyPr>
          <a:lstStyle/>
          <a:p>
            <a:r>
              <a:rPr lang="ru-RU" sz="2400" dirty="0"/>
              <a:t>Так должен выглядеть зачищенный паяльник</a:t>
            </a:r>
          </a:p>
        </p:txBody>
      </p:sp>
      <p:sp>
        <p:nvSpPr>
          <p:cNvPr id="10" name="Прямоугольник 9"/>
          <p:cNvSpPr/>
          <p:nvPr/>
        </p:nvSpPr>
        <p:spPr>
          <a:xfrm>
            <a:off x="4572000" y="4549676"/>
            <a:ext cx="4572000" cy="2308324"/>
          </a:xfrm>
          <a:prstGeom prst="rect">
            <a:avLst/>
          </a:prstGeom>
        </p:spPr>
        <p:txBody>
          <a:bodyPr>
            <a:spAutoFit/>
          </a:bodyPr>
          <a:lstStyle/>
          <a:p>
            <a:r>
              <a:rPr lang="ru-RU" sz="2400" dirty="0"/>
              <a:t>Нагреть паяльник, последовательно касаясь канифоли и припоя (несколько раз) </a:t>
            </a:r>
            <a:r>
              <a:rPr lang="ru-RU" sz="2400" dirty="0" smtClean="0"/>
              <a:t>добиваться равномерного покрытия рабочей </a:t>
            </a:r>
            <a:r>
              <a:rPr lang="ru-RU" sz="2400" dirty="0"/>
              <a:t>части паяльника припоем.</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image119"/>
          <p:cNvPicPr>
            <a:picLocks noChangeAspect="1" noChangeArrowheads="1"/>
          </p:cNvPicPr>
          <p:nvPr/>
        </p:nvPicPr>
        <p:blipFill>
          <a:blip r:embed="rId2"/>
          <a:srcRect/>
          <a:stretch>
            <a:fillRect/>
          </a:stretch>
        </p:blipFill>
        <p:spPr bwMode="auto">
          <a:xfrm>
            <a:off x="0" y="785794"/>
            <a:ext cx="8773112" cy="2571744"/>
          </a:xfrm>
          <a:prstGeom prst="rect">
            <a:avLst/>
          </a:prstGeom>
          <a:noFill/>
          <a:ln w="9525">
            <a:noFill/>
            <a:miter lim="800000"/>
            <a:headEnd/>
            <a:tailEnd/>
          </a:ln>
        </p:spPr>
      </p:pic>
      <p:sp>
        <p:nvSpPr>
          <p:cNvPr id="5" name="Прямоугольник 4"/>
          <p:cNvSpPr/>
          <p:nvPr/>
        </p:nvSpPr>
        <p:spPr>
          <a:xfrm>
            <a:off x="428596" y="285728"/>
            <a:ext cx="7529882" cy="523220"/>
          </a:xfrm>
          <a:prstGeom prst="rect">
            <a:avLst/>
          </a:prstGeom>
        </p:spPr>
        <p:txBody>
          <a:bodyPr wrap="none">
            <a:spAutoFit/>
          </a:bodyPr>
          <a:lstStyle/>
          <a:p>
            <a:r>
              <a:rPr lang="ru-RU" sz="2800" b="1" dirty="0">
                <a:latin typeface="Arial" pitchFamily="34" charset="0"/>
                <a:cs typeface="Arial" pitchFamily="34" charset="0"/>
              </a:rPr>
              <a:t>15.3. Соединение проводов </a:t>
            </a:r>
            <a:r>
              <a:rPr lang="ru-RU" sz="2800" b="1" dirty="0" err="1">
                <a:latin typeface="Arial" pitchFamily="34" charset="0"/>
                <a:cs typeface="Arial" pitchFamily="34" charset="0"/>
              </a:rPr>
              <a:t>опрессовкой</a:t>
            </a:r>
            <a:endParaRPr lang="ru-RU" sz="2800" b="1" dirty="0">
              <a:latin typeface="Arial" pitchFamily="34" charset="0"/>
              <a:cs typeface="Arial" pitchFamily="34" charset="0"/>
            </a:endParaRPr>
          </a:p>
        </p:txBody>
      </p:sp>
      <p:sp>
        <p:nvSpPr>
          <p:cNvPr id="6" name="Прямоугольник 5"/>
          <p:cNvSpPr/>
          <p:nvPr/>
        </p:nvSpPr>
        <p:spPr>
          <a:xfrm>
            <a:off x="0" y="3714752"/>
            <a:ext cx="9144000" cy="3108543"/>
          </a:xfrm>
          <a:prstGeom prst="rect">
            <a:avLst/>
          </a:prstGeom>
        </p:spPr>
        <p:txBody>
          <a:bodyPr wrap="square">
            <a:spAutoFit/>
          </a:bodyPr>
          <a:lstStyle/>
          <a:p>
            <a:r>
              <a:rPr lang="ru-RU" sz="2800" dirty="0">
                <a:latin typeface="Arial" pitchFamily="34" charset="0"/>
                <a:cs typeface="Arial" pitchFamily="34" charset="0"/>
              </a:rPr>
              <a:t>Один из самых простых и надежных способов создать хороший контакт с большой площадью, который поможет избежать в будущем различных проблем с электропроводкой является </a:t>
            </a:r>
            <a:r>
              <a:rPr lang="ru-RU" sz="2800" dirty="0" err="1">
                <a:latin typeface="Arial" pitchFamily="34" charset="0"/>
                <a:cs typeface="Arial" pitchFamily="34" charset="0"/>
              </a:rPr>
              <a:t>опрессовка</a:t>
            </a:r>
            <a:r>
              <a:rPr lang="ru-RU" sz="2800" dirty="0">
                <a:latin typeface="Arial" pitchFamily="34" charset="0"/>
                <a:cs typeface="Arial" pitchFamily="34" charset="0"/>
              </a:rPr>
              <a:t>. Преимущество такого контакта это высокая механическая прочность, которую нельзя достичь при использовании других способов.</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97346"/>
            <a:ext cx="9144000" cy="6370975"/>
          </a:xfrm>
          <a:prstGeom prst="rect">
            <a:avLst/>
          </a:prstGeom>
        </p:spPr>
        <p:txBody>
          <a:bodyPr wrap="square">
            <a:spAutoFit/>
          </a:bodyPr>
          <a:lstStyle/>
          <a:p>
            <a:r>
              <a:rPr lang="ru-RU" sz="2400" b="1" i="1" dirty="0">
                <a:latin typeface="Arial" pitchFamily="34" charset="0"/>
                <a:cs typeface="Arial" pitchFamily="34" charset="0"/>
              </a:rPr>
              <a:t>Порядок выполнения при </a:t>
            </a:r>
            <a:r>
              <a:rPr lang="ru-RU" sz="2400" b="1" i="1" dirty="0" err="1">
                <a:latin typeface="Arial" pitchFamily="34" charset="0"/>
                <a:cs typeface="Arial" pitchFamily="34" charset="0"/>
              </a:rPr>
              <a:t>опрессовке</a:t>
            </a:r>
            <a:r>
              <a:rPr lang="ru-RU" sz="2400" i="1" dirty="0">
                <a:latin typeface="Arial" pitchFamily="34" charset="0"/>
                <a:cs typeface="Arial" pitchFamily="34" charset="0"/>
              </a:rPr>
              <a:t>:</a:t>
            </a:r>
          </a:p>
          <a:p>
            <a:pPr lvl="0"/>
            <a:r>
              <a:rPr lang="ru-RU" sz="2400" dirty="0">
                <a:latin typeface="Arial" pitchFamily="34" charset="0"/>
                <a:cs typeface="Arial" pitchFamily="34" charset="0"/>
              </a:rPr>
              <a:t>Освободить от изоляции концы проводов ровно на столько, сколько этого необходимо для гильзы(2 - 4 см).</a:t>
            </a:r>
          </a:p>
          <a:p>
            <a:pPr lvl="0">
              <a:buFont typeface="Arial" pitchFamily="34" charset="0"/>
              <a:buChar char="•"/>
            </a:pPr>
            <a:r>
              <a:rPr lang="ru-RU" sz="2400" dirty="0">
                <a:latin typeface="Arial" pitchFamily="34" charset="0"/>
                <a:cs typeface="Arial" pitchFamily="34" charset="0"/>
              </a:rPr>
              <a:t>Зачистить жилы до блеска и сделать скрутку с помощью плоскогубцев.</a:t>
            </a:r>
          </a:p>
          <a:p>
            <a:pPr lvl="0">
              <a:buFont typeface="Arial" pitchFamily="34" charset="0"/>
              <a:buChar char="•"/>
            </a:pPr>
            <a:r>
              <a:rPr lang="ru-RU" sz="2400" dirty="0">
                <a:latin typeface="Arial" pitchFamily="34" charset="0"/>
                <a:cs typeface="Arial" pitchFamily="34" charset="0"/>
              </a:rPr>
              <a:t>Подобрать гильзу, пуансон и матрицу, согласно суммарному сечению, которое вышло в результате соединения нескольких проводов в скрутку по таблице.</a:t>
            </a:r>
          </a:p>
          <a:p>
            <a:pPr lvl="0">
              <a:buFont typeface="Arial" pitchFamily="34" charset="0"/>
              <a:buChar char="•"/>
            </a:pPr>
            <a:r>
              <a:rPr lang="ru-RU" sz="2400" dirty="0">
                <a:latin typeface="Arial" pitchFamily="34" charset="0"/>
                <a:cs typeface="Arial" pitchFamily="34" charset="0"/>
              </a:rPr>
              <a:t>Гильзу внутри обработать </a:t>
            </a:r>
            <a:r>
              <a:rPr lang="ru-RU" sz="2400" dirty="0" err="1">
                <a:latin typeface="Arial" pitchFamily="34" charset="0"/>
                <a:cs typeface="Arial" pitchFamily="34" charset="0"/>
              </a:rPr>
              <a:t>кварцевазелиновой</a:t>
            </a:r>
            <a:r>
              <a:rPr lang="ru-RU" sz="2400" dirty="0">
                <a:latin typeface="Arial" pitchFamily="34" charset="0"/>
                <a:cs typeface="Arial" pitchFamily="34" charset="0"/>
              </a:rPr>
              <a:t> пастой.</a:t>
            </a:r>
          </a:p>
          <a:p>
            <a:pPr lvl="0">
              <a:buFont typeface="Arial" pitchFamily="34" charset="0"/>
              <a:buChar char="•"/>
            </a:pPr>
            <a:r>
              <a:rPr lang="ru-RU" sz="2400" dirty="0">
                <a:latin typeface="Arial" pitchFamily="34" charset="0"/>
                <a:cs typeface="Arial" pitchFamily="34" charset="0"/>
              </a:rPr>
              <a:t>Вставить скрутку в гильзу и обжать её </a:t>
            </a:r>
            <a:r>
              <a:rPr lang="ru-RU" sz="2400" dirty="0" err="1">
                <a:latin typeface="Arial" pitchFamily="34" charset="0"/>
                <a:cs typeface="Arial" pitchFamily="34" charset="0"/>
              </a:rPr>
              <a:t>пресс-клещами</a:t>
            </a:r>
            <a:r>
              <a:rPr lang="ru-RU" sz="2400" dirty="0">
                <a:latin typeface="Arial" pitchFamily="34" charset="0"/>
                <a:cs typeface="Arial" pitchFamily="34" charset="0"/>
              </a:rPr>
              <a:t>. При этом оснастка инструмента должна полностью сомкнуться.</a:t>
            </a:r>
          </a:p>
          <a:p>
            <a:pPr lvl="0">
              <a:buFont typeface="Arial" pitchFamily="34" charset="0"/>
              <a:buChar char="•"/>
            </a:pPr>
            <a:r>
              <a:rPr lang="ru-RU" sz="2400" dirty="0">
                <a:latin typeface="Arial" pitchFamily="34" charset="0"/>
                <a:cs typeface="Arial" pitchFamily="34" charset="0"/>
              </a:rPr>
              <a:t>Проверить качество данного соединения. Для этого необходимо попробовать — движутся ли провода в гильзе или нет</a:t>
            </a:r>
          </a:p>
          <a:p>
            <a:pPr lvl="0">
              <a:buFont typeface="Arial" pitchFamily="34" charset="0"/>
              <a:buChar char="•"/>
            </a:pPr>
            <a:r>
              <a:rPr lang="ru-RU" sz="2400" dirty="0">
                <a:latin typeface="Arial" pitchFamily="34" charset="0"/>
                <a:cs typeface="Arial" pitchFamily="34" charset="0"/>
              </a:rPr>
              <a:t>Получившееся соединение проводников изолируется с помощью </a:t>
            </a:r>
            <a:r>
              <a:rPr lang="ru-RU" sz="2400" dirty="0" err="1">
                <a:latin typeface="Arial" pitchFamily="34" charset="0"/>
                <a:cs typeface="Arial" pitchFamily="34" charset="0"/>
              </a:rPr>
              <a:t>изоленты</a:t>
            </a:r>
            <a:r>
              <a:rPr lang="ru-RU" sz="2400" dirty="0">
                <a:latin typeface="Arial" pitchFamily="34" charset="0"/>
                <a:cs typeface="Arial" pitchFamily="34" charset="0"/>
              </a:rPr>
              <a:t> ПВХ, или же полиэтиленового колпачка, но при условии, что толщина наконечника не более 9 мм</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2246769"/>
          </a:xfrm>
          <a:prstGeom prst="rect">
            <a:avLst/>
          </a:prstGeom>
        </p:spPr>
        <p:txBody>
          <a:bodyPr wrap="square">
            <a:spAutoFit/>
          </a:bodyPr>
          <a:lstStyle/>
          <a:p>
            <a:pPr lvl="0"/>
            <a:r>
              <a:rPr lang="ru-RU" sz="2800" b="1" dirty="0">
                <a:latin typeface="Arial" pitchFamily="34" charset="0"/>
                <a:cs typeface="Arial" pitchFamily="34" charset="0"/>
              </a:rPr>
              <a:t>Обжим проводников</a:t>
            </a:r>
          </a:p>
          <a:p>
            <a:r>
              <a:rPr lang="ru-RU" sz="2800" dirty="0">
                <a:latin typeface="Arial" pitchFamily="34" charset="0"/>
                <a:cs typeface="Arial" pitchFamily="34" charset="0"/>
              </a:rPr>
              <a:t>Такое соединение проводов осуществляется с использованием </a:t>
            </a:r>
            <a:r>
              <a:rPr lang="ru-RU" sz="2800" dirty="0" err="1">
                <a:latin typeface="Arial" pitchFamily="34" charset="0"/>
                <a:cs typeface="Arial" pitchFamily="34" charset="0"/>
              </a:rPr>
              <a:t>клеммных</a:t>
            </a:r>
            <a:r>
              <a:rPr lang="ru-RU" sz="2800" dirty="0">
                <a:latin typeface="Arial" pitchFamily="34" charset="0"/>
                <a:cs typeface="Arial" pitchFamily="34" charset="0"/>
              </a:rPr>
              <a:t> колодок, колпачков СИЗ (соединительных изолирующих зажимов), или самозажимных </a:t>
            </a:r>
            <a:r>
              <a:rPr lang="ru-RU" sz="2800" dirty="0" err="1">
                <a:latin typeface="Arial" pitchFamily="34" charset="0"/>
                <a:cs typeface="Arial" pitchFamily="34" charset="0"/>
              </a:rPr>
              <a:t>клеммников</a:t>
            </a:r>
            <a:r>
              <a:rPr lang="ru-RU" sz="2800" dirty="0">
                <a:latin typeface="Arial" pitchFamily="34" charset="0"/>
                <a:cs typeface="Arial" pitchFamily="34" charset="0"/>
              </a:rPr>
              <a:t> </a:t>
            </a:r>
            <a:r>
              <a:rPr lang="en-US" sz="2800" dirty="0" err="1">
                <a:latin typeface="Arial" pitchFamily="34" charset="0"/>
                <a:cs typeface="Arial" pitchFamily="34" charset="0"/>
              </a:rPr>
              <a:t>Wago</a:t>
            </a:r>
            <a:endParaRPr lang="ru-RU" sz="2800" dirty="0">
              <a:latin typeface="Arial" pitchFamily="34" charset="0"/>
              <a:cs typeface="Arial" pitchFamily="34" charset="0"/>
            </a:endParaRPr>
          </a:p>
        </p:txBody>
      </p:sp>
      <p:pic>
        <p:nvPicPr>
          <p:cNvPr id="5122" name="Picture 2" descr="image120"/>
          <p:cNvPicPr>
            <a:picLocks noChangeAspect="1" noChangeArrowheads="1"/>
          </p:cNvPicPr>
          <p:nvPr/>
        </p:nvPicPr>
        <p:blipFill>
          <a:blip r:embed="rId2"/>
          <a:srcRect/>
          <a:stretch>
            <a:fillRect/>
          </a:stretch>
        </p:blipFill>
        <p:spPr bwMode="auto">
          <a:xfrm>
            <a:off x="0" y="2357430"/>
            <a:ext cx="2924175" cy="1333500"/>
          </a:xfrm>
          <a:prstGeom prst="rect">
            <a:avLst/>
          </a:prstGeom>
          <a:noFill/>
          <a:ln w="9525">
            <a:noFill/>
            <a:miter lim="800000"/>
            <a:headEnd/>
            <a:tailEnd/>
          </a:ln>
        </p:spPr>
      </p:pic>
      <p:sp>
        <p:nvSpPr>
          <p:cNvPr id="6" name="Прямоугольник 5"/>
          <p:cNvSpPr/>
          <p:nvPr/>
        </p:nvSpPr>
        <p:spPr>
          <a:xfrm>
            <a:off x="3214678" y="2214554"/>
            <a:ext cx="5929322" cy="2677656"/>
          </a:xfrm>
          <a:prstGeom prst="rect">
            <a:avLst/>
          </a:prstGeom>
        </p:spPr>
        <p:txBody>
          <a:bodyPr wrap="square">
            <a:spAutoFit/>
          </a:bodyPr>
          <a:lstStyle/>
          <a:p>
            <a:r>
              <a:rPr lang="ru-RU" sz="2400" dirty="0" err="1"/>
              <a:t>Клеммная</a:t>
            </a:r>
            <a:r>
              <a:rPr lang="ru-RU" sz="2400" dirty="0"/>
              <a:t> колодка это гнезда с резьбой, в которые вкручиваются зажимные винты. Снаружи и между каждым гнездом, в качестве изоляции, она покрыта пластиком. Провода можно заводить с одной стороны, или же навстречу друг другу, после чего их фиксируют винтами</a:t>
            </a:r>
          </a:p>
        </p:txBody>
      </p:sp>
      <p:sp>
        <p:nvSpPr>
          <p:cNvPr id="7" name="Прямоугольник 6"/>
          <p:cNvSpPr/>
          <p:nvPr/>
        </p:nvSpPr>
        <p:spPr>
          <a:xfrm>
            <a:off x="0" y="4549676"/>
            <a:ext cx="9144000" cy="2308324"/>
          </a:xfrm>
          <a:prstGeom prst="rect">
            <a:avLst/>
          </a:prstGeom>
        </p:spPr>
        <p:txBody>
          <a:bodyPr wrap="square">
            <a:spAutoFit/>
          </a:bodyPr>
          <a:lstStyle/>
          <a:p>
            <a:r>
              <a:rPr lang="ru-RU" sz="2400" i="1" dirty="0"/>
              <a:t>Достоинство:</a:t>
            </a:r>
          </a:p>
          <a:p>
            <a:pPr lvl="0"/>
            <a:r>
              <a:rPr lang="ru-RU" sz="2400" dirty="0"/>
              <a:t>соединение разнородных проводников, а именно: меди и алюминия, которые в данном случае не будут иметь непосредственного контакта. </a:t>
            </a:r>
            <a:r>
              <a:rPr lang="ru-RU" sz="2400" i="1" dirty="0"/>
              <a:t>Недостаток:</a:t>
            </a:r>
            <a:endParaRPr lang="ru-RU" sz="2400" dirty="0"/>
          </a:p>
          <a:p>
            <a:pPr lvl="0"/>
            <a:r>
              <a:rPr lang="ru-RU" sz="2400" dirty="0"/>
              <a:t>необходимость в подтягивание зажимов со временем, если в качестве проводника используется алюминий</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0" y="285728"/>
          <a:ext cx="6096000" cy="1381125"/>
        </p:xfrm>
        <a:graphic>
          <a:graphicData uri="http://schemas.openxmlformats.org/drawingml/2006/table">
            <a:tbl>
              <a:tblPr/>
              <a:tblGrid>
                <a:gridCol w="6096000"/>
              </a:tblGrid>
              <a:tr h="1381125">
                <a:tc>
                  <a:txBody>
                    <a:bodyPr/>
                    <a:lstStyle/>
                    <a:p>
                      <a:pPr algn="l">
                        <a:lnSpc>
                          <a:spcPts val="1400"/>
                        </a:lnSpc>
                        <a:spcAft>
                          <a:spcPts val="0"/>
                        </a:spcAft>
                      </a:pPr>
                      <a:r>
                        <a:rPr lang="ru-RU" sz="2400" i="1" u="none" dirty="0">
                          <a:solidFill>
                            <a:schemeClr val="tx1"/>
                          </a:solidFill>
                          <a:latin typeface="Times New Roman"/>
                          <a:ea typeface="Times New Roman"/>
                        </a:rPr>
                        <a:t>Соединительные</a:t>
                      </a:r>
                      <a:r>
                        <a:rPr lang="ru-RU" sz="2400" i="1" u="none" dirty="0">
                          <a:solidFill>
                            <a:schemeClr val="tx1"/>
                          </a:solidFill>
                          <a:latin typeface="Times New Roman"/>
                          <a:ea typeface="Times New Roman"/>
                          <a:hlinkClick r:id="rId2"/>
                        </a:rPr>
                        <a:t> изолирующие зажимы (СИЗ</a:t>
                      </a:r>
                      <a:r>
                        <a:rPr lang="ru-RU" sz="1400" i="1" u="sng" dirty="0">
                          <a:solidFill>
                            <a:srgbClr val="00A7F0"/>
                          </a:solidFill>
                          <a:latin typeface="Times New Roman"/>
                          <a:ea typeface="Times New Roman"/>
                          <a:hlinkClick r:id="rId2"/>
                        </a:rPr>
                        <a:t>)</a:t>
                      </a:r>
                      <a:endParaRPr lang="ru-RU" sz="1400" i="1" dirty="0">
                        <a:latin typeface="Times New Roman"/>
                        <a:ea typeface="Times New Roman"/>
                      </a:endParaRPr>
                    </a:p>
                  </a:txBody>
                  <a:tcPr marL="0" marR="0" marT="0" marB="0">
                    <a:lnL>
                      <a:noFill/>
                    </a:lnL>
                    <a:lnR>
                      <a:noFill/>
                    </a:lnR>
                    <a:lnT>
                      <a:noFill/>
                    </a:lnT>
                    <a:lnB>
                      <a:noFill/>
                    </a:lnB>
                  </a:tcPr>
                </a:tc>
              </a:tr>
            </a:tbl>
          </a:graphicData>
        </a:graphic>
      </p:graphicFrame>
      <p:pic>
        <p:nvPicPr>
          <p:cNvPr id="6145" name="Picture 1" descr="C:\Users\AsusPc\Documents\media\image121.jpeg"/>
          <p:cNvPicPr>
            <a:picLocks noChangeAspect="1" noChangeArrowheads="1"/>
          </p:cNvPicPr>
          <p:nvPr/>
        </p:nvPicPr>
        <p:blipFill>
          <a:blip r:embed="rId3" r:link="rId4"/>
          <a:srcRect/>
          <a:stretch>
            <a:fillRect/>
          </a:stretch>
        </p:blipFill>
        <p:spPr bwMode="auto">
          <a:xfrm>
            <a:off x="0" y="571480"/>
            <a:ext cx="4229100" cy="1381125"/>
          </a:xfrm>
          <a:prstGeom prst="rect">
            <a:avLst/>
          </a:prstGeom>
          <a:noFill/>
        </p:spPr>
      </p:pic>
      <p:sp>
        <p:nvSpPr>
          <p:cNvPr id="6146" name="Rectangle 2"/>
          <p:cNvSpPr>
            <a:spLocks noChangeArrowheads="1"/>
          </p:cNvSpPr>
          <p:nvPr/>
        </p:nvSpPr>
        <p:spPr bwMode="auto">
          <a:xfrm>
            <a:off x="0" y="2428868"/>
            <a:ext cx="9144000" cy="440120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Колпачки СИЗ сделаны из полимера, который не возгорается. Кроме своей противопожарной безопасности, они также создают механическое воздействие на контакт проводов. Для этого их необходимо накручивать на скрутку согласно направлению скрученных до этого проводов. Тогда пружина, которая находится внутри колпачка, сжимает жилы, что существенно улучшает контакт. Чтобы избежать окисления скрутки, желательно обработать СИЗ внутри специальной пастой.</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1000100" y="285728"/>
          <a:ext cx="6096000" cy="428604"/>
        </p:xfrm>
        <a:graphic>
          <a:graphicData uri="http://schemas.openxmlformats.org/drawingml/2006/table">
            <a:tbl>
              <a:tblPr/>
              <a:tblGrid>
                <a:gridCol w="6096000"/>
              </a:tblGrid>
              <a:tr h="428604">
                <a:tc>
                  <a:txBody>
                    <a:bodyPr/>
                    <a:lstStyle/>
                    <a:p>
                      <a:pPr algn="l">
                        <a:lnSpc>
                          <a:spcPts val="1400"/>
                        </a:lnSpc>
                        <a:spcAft>
                          <a:spcPts val="0"/>
                        </a:spcAft>
                      </a:pPr>
                      <a:r>
                        <a:rPr lang="ru-RU" sz="2800" i="1" dirty="0">
                          <a:latin typeface="Times New Roman"/>
                          <a:ea typeface="Times New Roman"/>
                        </a:rPr>
                        <a:t>Самозажимные </a:t>
                      </a:r>
                      <a:r>
                        <a:rPr lang="ru-RU" sz="2800" i="1" dirty="0" err="1">
                          <a:latin typeface="Times New Roman"/>
                          <a:ea typeface="Times New Roman"/>
                        </a:rPr>
                        <a:t>клеммники</a:t>
                      </a:r>
                      <a:r>
                        <a:rPr lang="ru-RU" sz="2800" i="1" dirty="0">
                          <a:latin typeface="Times New Roman"/>
                          <a:ea typeface="Times New Roman"/>
                        </a:rPr>
                        <a:t> </a:t>
                      </a:r>
                      <a:r>
                        <a:rPr lang="en-US" sz="2800" i="1" dirty="0" err="1">
                          <a:latin typeface="Times New Roman"/>
                          <a:ea typeface="Times New Roman"/>
                        </a:rPr>
                        <a:t>Wago</a:t>
                      </a:r>
                      <a:endParaRPr lang="ru-RU" sz="2800" i="1" dirty="0">
                        <a:latin typeface="Times New Roman"/>
                        <a:ea typeface="Times New Roman"/>
                      </a:endParaRPr>
                    </a:p>
                  </a:txBody>
                  <a:tcPr marL="0" marR="0" marT="0" marB="0">
                    <a:lnL>
                      <a:noFill/>
                    </a:lnL>
                    <a:lnR>
                      <a:noFill/>
                    </a:lnR>
                    <a:lnT>
                      <a:noFill/>
                    </a:lnT>
                    <a:lnB>
                      <a:noFill/>
                    </a:lnB>
                  </a:tcPr>
                </a:tc>
              </a:tr>
            </a:tbl>
          </a:graphicData>
        </a:graphic>
      </p:graphicFrame>
      <p:pic>
        <p:nvPicPr>
          <p:cNvPr id="28673" name="Picture 1" descr="C:\Users\AsusPc\Documents\media\image122.jpeg"/>
          <p:cNvPicPr>
            <a:picLocks noChangeAspect="1" noChangeArrowheads="1"/>
          </p:cNvPicPr>
          <p:nvPr/>
        </p:nvPicPr>
        <p:blipFill>
          <a:blip r:embed="rId2" r:link="rId3"/>
          <a:srcRect/>
          <a:stretch>
            <a:fillRect/>
          </a:stretch>
        </p:blipFill>
        <p:spPr bwMode="auto">
          <a:xfrm>
            <a:off x="0" y="500042"/>
            <a:ext cx="1974780" cy="2071702"/>
          </a:xfrm>
          <a:prstGeom prst="rect">
            <a:avLst/>
          </a:prstGeom>
          <a:noFill/>
        </p:spPr>
      </p:pic>
      <p:sp>
        <p:nvSpPr>
          <p:cNvPr id="28674" name="Rectangle 2"/>
          <p:cNvSpPr>
            <a:spLocks noChangeArrowheads="1"/>
          </p:cNvSpPr>
          <p:nvPr/>
        </p:nvSpPr>
        <p:spPr bwMode="auto">
          <a:xfrm>
            <a:off x="0" y="3214686"/>
            <a:ext cx="9144000" cy="3046988"/>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Это очень быстрый и технологичный способ соединения. Зачистка производится на длину всего 10-12 мм, не требуется ни скрутки, ни изоляции, ни даже затягивания винтов. Провода просто вставляются в </a:t>
            </a:r>
            <a:r>
              <a:rPr kumimoji="0" lang="ru-RU"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клеммник</a:t>
            </a:r>
            <a:r>
              <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Не получится таким образом соединить только гибкие многожильные провода. Ещё один недостаток - в связи с меньшей площадью контакта это соединение всё же несколько менее надёжно, чем винтовое </a:t>
            </a:r>
            <a:r>
              <a:rPr kumimoji="0" lang="ru-RU"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клеммное</a:t>
            </a:r>
            <a:r>
              <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или, тем более, пайка или сварка.</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Прямоугольник 6"/>
          <p:cNvSpPr/>
          <p:nvPr/>
        </p:nvSpPr>
        <p:spPr>
          <a:xfrm>
            <a:off x="2928894" y="642918"/>
            <a:ext cx="6215106" cy="2308324"/>
          </a:xfrm>
          <a:prstGeom prst="rect">
            <a:avLst/>
          </a:prstGeom>
        </p:spPr>
        <p:txBody>
          <a:bodyPr wrap="square">
            <a:spAutoFit/>
          </a:bodyPr>
          <a:lstStyle/>
          <a:p>
            <a:r>
              <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Самозажимные </a:t>
            </a:r>
            <a:r>
              <a:rPr kumimoji="0" lang="ru-RU"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клеммники</a:t>
            </a:r>
            <a:r>
              <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4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Wago</a:t>
            </a:r>
            <a:r>
              <a:rPr kumimoji="0" lang="en-US"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 нажимным рычагом предназначены для надежного, быстрого без винтового соединения пяти проводников сечением до 4,0 мм , допустимый ток может составлять до 24 А. </a:t>
            </a:r>
            <a:endParaRPr lang="ru-RU"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1" descr="C:\Users\AsusPc\Documents\media\image123.jpeg"/>
          <p:cNvPicPr>
            <a:picLocks noChangeAspect="1" noChangeArrowheads="1"/>
          </p:cNvPicPr>
          <p:nvPr/>
        </p:nvPicPr>
        <p:blipFill>
          <a:blip r:embed="rId2" r:link="rId3"/>
          <a:srcRect/>
          <a:stretch>
            <a:fillRect/>
          </a:stretch>
        </p:blipFill>
        <p:spPr bwMode="auto">
          <a:xfrm>
            <a:off x="0" y="642918"/>
            <a:ext cx="2458670" cy="2428868"/>
          </a:xfrm>
          <a:prstGeom prst="rect">
            <a:avLst/>
          </a:prstGeom>
          <a:noFill/>
        </p:spPr>
      </p:pic>
      <p:sp>
        <p:nvSpPr>
          <p:cNvPr id="27650" name="Rectangle 2"/>
          <p:cNvSpPr>
            <a:spLocks noChangeArrowheads="1"/>
          </p:cNvSpPr>
          <p:nvPr/>
        </p:nvSpPr>
        <p:spPr bwMode="auto">
          <a:xfrm>
            <a:off x="0" y="3072348"/>
            <a:ext cx="9144000" cy="3785652"/>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Сварка это один из самых надежных способов создать электрический контакт. Создается он за счет электрической дуги, которая воздействует на кончик скрутки. Несколько жил сплавляются в одну каплю, тем самым образуя монолит, который существенно облегчает протекание тока по скрутке. Такое соединение не имеет недостатков, так как ничем не уступает сплошному проводу. Но для его использования необходим специальный сварочный аппарат, работающий от переменного или постоянного тока. Для безопасной работы, его напряжение не должно превышать 36В</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7" name="Прямоугольник 6"/>
          <p:cNvSpPr/>
          <p:nvPr/>
        </p:nvSpPr>
        <p:spPr>
          <a:xfrm>
            <a:off x="571472" y="0"/>
            <a:ext cx="6143668" cy="523220"/>
          </a:xfrm>
          <a:prstGeom prst="rect">
            <a:avLst/>
          </a:prstGeom>
        </p:spPr>
        <p:txBody>
          <a:bodyPr wrap="square">
            <a:spAutoFit/>
          </a:bodyPr>
          <a:lstStyle/>
          <a:p>
            <a:pPr lvl="0"/>
            <a:r>
              <a:rPr lang="ru-RU" sz="2800" dirty="0"/>
              <a:t>Соединение проводов сваркой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4401205"/>
          </a:xfrm>
          <a:prstGeom prst="rect">
            <a:avLst/>
          </a:prstGeom>
        </p:spPr>
        <p:txBody>
          <a:bodyPr wrap="square">
            <a:spAutoFit/>
          </a:bodyPr>
          <a:lstStyle/>
          <a:p>
            <a:r>
              <a:rPr lang="ru-RU" sz="2800" b="1" i="1" dirty="0">
                <a:latin typeface="Arial" pitchFamily="34" charset="0"/>
                <a:cs typeface="Arial" pitchFamily="34" charset="0"/>
              </a:rPr>
              <a:t>Порядок выполнения при сварке</a:t>
            </a:r>
            <a:r>
              <a:rPr lang="ru-RU" sz="2800" i="1" dirty="0">
                <a:latin typeface="Arial" pitchFamily="34" charset="0"/>
                <a:cs typeface="Arial" pitchFamily="34" charset="0"/>
              </a:rPr>
              <a:t>:</a:t>
            </a:r>
          </a:p>
          <a:p>
            <a:pPr lvl="0">
              <a:buFont typeface="Arial" pitchFamily="34" charset="0"/>
              <a:buChar char="•"/>
            </a:pPr>
            <a:r>
              <a:rPr lang="ru-RU" sz="2800" dirty="0">
                <a:latin typeface="Arial" pitchFamily="34" charset="0"/>
                <a:cs typeface="Arial" pitchFamily="34" charset="0"/>
              </a:rPr>
              <a:t>Очистить жилы от изоляции.</a:t>
            </a:r>
          </a:p>
          <a:p>
            <a:pPr lvl="0">
              <a:buFont typeface="Arial" pitchFamily="34" charset="0"/>
              <a:buChar char="•"/>
            </a:pPr>
            <a:r>
              <a:rPr lang="ru-RU" sz="2800" dirty="0">
                <a:latin typeface="Arial" pitchFamily="34" charset="0"/>
                <a:cs typeface="Arial" pitchFamily="34" charset="0"/>
              </a:rPr>
              <a:t>Сделать скрутку и выровнять ее так, чтобы провода имели одинаковую длину.</a:t>
            </a:r>
          </a:p>
          <a:p>
            <a:pPr lvl="0">
              <a:buFont typeface="Arial" pitchFamily="34" charset="0"/>
              <a:buChar char="•"/>
            </a:pPr>
            <a:r>
              <a:rPr lang="ru-RU" sz="2800" dirty="0">
                <a:latin typeface="Arial" pitchFamily="34" charset="0"/>
                <a:cs typeface="Arial" pitchFamily="34" charset="0"/>
              </a:rPr>
              <a:t>К скрутке подсоединить «массу».</a:t>
            </a:r>
          </a:p>
          <a:p>
            <a:pPr lvl="0">
              <a:buFont typeface="Arial" pitchFamily="34" charset="0"/>
              <a:buChar char="•"/>
            </a:pPr>
            <a:r>
              <a:rPr lang="ru-RU" sz="2800" dirty="0">
                <a:latin typeface="Arial" pitchFamily="34" charset="0"/>
                <a:cs typeface="Arial" pitchFamily="34" charset="0"/>
              </a:rPr>
              <a:t>Чтобы не оплавить изоляцию электрод необходимо поднести всего на 1-2 секунды к кончику скрутки. В результате этого образуется жидкий шарик.</a:t>
            </a:r>
          </a:p>
          <a:p>
            <a:pPr lvl="0">
              <a:buFont typeface="Arial" pitchFamily="34" charset="0"/>
              <a:buChar char="•"/>
            </a:pPr>
            <a:r>
              <a:rPr lang="ru-RU" sz="2800" dirty="0">
                <a:latin typeface="Arial" pitchFamily="34" charset="0"/>
                <a:cs typeface="Arial" pitchFamily="34" charset="0"/>
              </a:rPr>
              <a:t>После того, как скрутка остынет, её необходимо изолировать с помощью </a:t>
            </a:r>
            <a:r>
              <a:rPr lang="ru-RU" sz="2800" dirty="0" err="1">
                <a:latin typeface="Arial" pitchFamily="34" charset="0"/>
                <a:cs typeface="Arial" pitchFamily="34" charset="0"/>
              </a:rPr>
              <a:t>изоленты</a:t>
            </a:r>
            <a:r>
              <a:rPr lang="ru-RU" sz="2800" dirty="0">
                <a:latin typeface="Arial" pitchFamily="34" charset="0"/>
                <a:cs typeface="Arial" pitchFamily="34" charset="0"/>
              </a:rPr>
              <a:t> ПВХ.</a:t>
            </a:r>
          </a:p>
        </p:txBody>
      </p:sp>
      <p:sp>
        <p:nvSpPr>
          <p:cNvPr id="5" name="Прямоугольник 4"/>
          <p:cNvSpPr/>
          <p:nvPr/>
        </p:nvSpPr>
        <p:spPr>
          <a:xfrm>
            <a:off x="0" y="4500570"/>
            <a:ext cx="9144000" cy="1569660"/>
          </a:xfrm>
          <a:prstGeom prst="rect">
            <a:avLst/>
          </a:prstGeom>
        </p:spPr>
        <p:txBody>
          <a:bodyPr wrap="square">
            <a:spAutoFit/>
          </a:bodyPr>
          <a:lstStyle/>
          <a:p>
            <a:r>
              <a:rPr lang="ru-RU" sz="2400" dirty="0"/>
              <a:t>Вопросы для самоконтроля</a:t>
            </a:r>
          </a:p>
          <a:p>
            <a:pPr lvl="0">
              <a:buFont typeface="Arial" pitchFamily="34" charset="0"/>
              <a:buChar char="•"/>
            </a:pPr>
            <a:r>
              <a:rPr lang="ru-RU" sz="2400" dirty="0"/>
              <a:t>Каков порядок выполнения </a:t>
            </a:r>
            <a:r>
              <a:rPr lang="ru-RU" sz="2400" dirty="0" err="1"/>
              <a:t>опрессовки</a:t>
            </a:r>
            <a:r>
              <a:rPr lang="ru-RU" sz="2400" dirty="0"/>
              <a:t>?</a:t>
            </a:r>
          </a:p>
          <a:p>
            <a:pPr lvl="0">
              <a:buFont typeface="Arial" pitchFamily="34" charset="0"/>
              <a:buChar char="•"/>
            </a:pPr>
            <a:r>
              <a:rPr lang="ru-RU" sz="2400" dirty="0"/>
              <a:t>Каков порядок выполнения сварки?</a:t>
            </a:r>
          </a:p>
          <a:p>
            <a:pPr lvl="0">
              <a:buFont typeface="Arial" pitchFamily="34" charset="0"/>
              <a:buChar char="•"/>
            </a:pPr>
            <a:r>
              <a:rPr lang="ru-RU" sz="2400" dirty="0"/>
              <a:t>Каков порядок выполнения пайки?</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5262979"/>
          </a:xfrm>
          <a:prstGeom prst="rect">
            <a:avLst/>
          </a:prstGeom>
        </p:spPr>
        <p:txBody>
          <a:bodyPr wrap="square">
            <a:spAutoFit/>
          </a:bodyPr>
          <a:lstStyle/>
          <a:p>
            <a:r>
              <a:rPr lang="ru-RU" sz="2800" dirty="0"/>
              <a:t>15.1. Соединение проводов скруткой</a:t>
            </a:r>
          </a:p>
          <a:p>
            <a:pPr lvl="0"/>
            <a:r>
              <a:rPr lang="ru-RU" sz="2800" b="1" dirty="0"/>
              <a:t>Простая скрутка </a:t>
            </a:r>
            <a:r>
              <a:rPr lang="ru-RU" sz="2800" dirty="0"/>
              <a:t>— очень	распространена при проведении работ </a:t>
            </a:r>
            <a:r>
              <a:rPr lang="ru-RU" sz="2800" dirty="0" smtClean="0"/>
              <a:t>с электричеством </a:t>
            </a:r>
            <a:r>
              <a:rPr lang="ru-RU" sz="2800" dirty="0"/>
              <a:t>в бытовых условиях. При должном отношении к качеству её исполнения достигается достаточно надежный контакт электрической цепи.</a:t>
            </a:r>
          </a:p>
          <a:p>
            <a:pPr lvl="0"/>
            <a:r>
              <a:rPr lang="ru-RU" sz="2800" b="1" dirty="0"/>
              <a:t>Бандажная</a:t>
            </a:r>
            <a:r>
              <a:rPr lang="ru-RU" sz="2800" dirty="0"/>
              <a:t> — этот вид	используется для соединения </a:t>
            </a:r>
            <a:r>
              <a:rPr lang="ru-RU" sz="2800" dirty="0" smtClean="0"/>
              <a:t>проводов большого </a:t>
            </a:r>
            <a:r>
              <a:rPr lang="ru-RU" sz="2800" dirty="0"/>
              <a:t>сечения.</a:t>
            </a:r>
          </a:p>
          <a:p>
            <a:pPr lvl="0"/>
            <a:r>
              <a:rPr lang="ru-RU" sz="2800" b="1" dirty="0"/>
              <a:t>Скрутка желобком </a:t>
            </a:r>
            <a:r>
              <a:rPr lang="ru-RU" sz="2800" dirty="0"/>
              <a:t>— преимущественно используется для соединения алюминиевых жил, а последующая пайка скруток проводов обеспечивает максимально надежный контакт</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image114"/>
          <p:cNvPicPr>
            <a:picLocks noChangeAspect="1" noChangeArrowheads="1"/>
          </p:cNvPicPr>
          <p:nvPr/>
        </p:nvPicPr>
        <p:blipFill>
          <a:blip r:embed="rId2"/>
          <a:srcRect/>
          <a:stretch>
            <a:fillRect/>
          </a:stretch>
        </p:blipFill>
        <p:spPr bwMode="auto">
          <a:xfrm>
            <a:off x="0" y="0"/>
            <a:ext cx="9144000" cy="6726396"/>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115"/>
          <p:cNvPicPr>
            <a:picLocks noChangeAspect="1" noChangeArrowheads="1"/>
          </p:cNvPicPr>
          <p:nvPr/>
        </p:nvPicPr>
        <p:blipFill>
          <a:blip r:embed="rId2"/>
          <a:srcRect/>
          <a:stretch>
            <a:fillRect/>
          </a:stretch>
        </p:blipFill>
        <p:spPr bwMode="auto">
          <a:xfrm>
            <a:off x="4929191" y="-26888"/>
            <a:ext cx="4214810" cy="779342"/>
          </a:xfrm>
          <a:prstGeom prst="rect">
            <a:avLst/>
          </a:prstGeom>
          <a:noFill/>
          <a:ln w="9525">
            <a:noFill/>
            <a:miter lim="800000"/>
            <a:headEnd/>
            <a:tailEnd/>
          </a:ln>
        </p:spPr>
      </p:pic>
      <p:sp>
        <p:nvSpPr>
          <p:cNvPr id="5" name="TextBox 4"/>
          <p:cNvSpPr txBox="1"/>
          <p:nvPr/>
        </p:nvSpPr>
        <p:spPr>
          <a:xfrm>
            <a:off x="428596" y="285728"/>
            <a:ext cx="4243982" cy="461665"/>
          </a:xfrm>
          <a:prstGeom prst="rect">
            <a:avLst/>
          </a:prstGeom>
          <a:noFill/>
        </p:spPr>
        <p:txBody>
          <a:bodyPr wrap="none" rtlCol="0">
            <a:spAutoFit/>
          </a:bodyPr>
          <a:lstStyle/>
          <a:p>
            <a:r>
              <a:rPr lang="ru-RU" sz="2400" b="1" dirty="0" smtClean="0"/>
              <a:t>Соединение проводов пайкой</a:t>
            </a:r>
            <a:endParaRPr lang="ru-RU" sz="2400" b="1" dirty="0"/>
          </a:p>
        </p:txBody>
      </p:sp>
      <p:sp>
        <p:nvSpPr>
          <p:cNvPr id="6" name="Прямоугольник 5"/>
          <p:cNvSpPr/>
          <p:nvPr/>
        </p:nvSpPr>
        <p:spPr>
          <a:xfrm>
            <a:off x="0" y="928670"/>
            <a:ext cx="9144000" cy="4832092"/>
          </a:xfrm>
          <a:prstGeom prst="rect">
            <a:avLst/>
          </a:prstGeom>
        </p:spPr>
        <p:txBody>
          <a:bodyPr wrap="square">
            <a:spAutoFit/>
          </a:bodyPr>
          <a:lstStyle/>
          <a:p>
            <a:r>
              <a:rPr lang="ru-RU" sz="2800" dirty="0"/>
              <a:t>Пайка проводов представляет собой процесс расплавления припоя, который смачивает соединяемые части и заполняет промежутки между ними. После остывания происходит кристаллизация паяного шва и сцепление (фиксация) соединяемых частей (проводов) в виде неразъемного соединения.</a:t>
            </a:r>
          </a:p>
          <a:p>
            <a:r>
              <a:rPr lang="ru-RU" sz="2800" dirty="0"/>
              <a:t>Поскольку температура плавления припоя (</a:t>
            </a:r>
            <a:r>
              <a:rPr lang="en-US" sz="2800" dirty="0"/>
              <a:t>t</a:t>
            </a:r>
            <a:r>
              <a:rPr lang="ru-RU" sz="2800" dirty="0"/>
              <a:t>=220-270</a:t>
            </a:r>
            <a:r>
              <a:rPr lang="en-US" sz="2800" dirty="0"/>
              <a:t>C</a:t>
            </a:r>
            <a:r>
              <a:rPr lang="ru-RU" sz="2800" dirty="0"/>
              <a:t>) невелика, процесс пайки протекает при незначительном нагреве основного металла (меди, алюминия), что сохраняет его первоначальные физические и механические свойства</a:t>
            </a:r>
            <a:r>
              <a:rPr lang="ru-RU" sz="2800" dirty="0" smtClean="0"/>
              <a:t>.</a:t>
            </a:r>
            <a:endParaRPr lang="ru-RU" sz="2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2677656"/>
          </a:xfrm>
          <a:prstGeom prst="rect">
            <a:avLst/>
          </a:prstGeom>
        </p:spPr>
        <p:txBody>
          <a:bodyPr wrap="square">
            <a:spAutoFit/>
          </a:bodyPr>
          <a:lstStyle/>
          <a:p>
            <a:r>
              <a:rPr lang="ru-RU" sz="2400" b="1" i="1" dirty="0">
                <a:latin typeface="Arial" pitchFamily="34" charset="0"/>
                <a:cs typeface="Arial" pitchFamily="34" charset="0"/>
              </a:rPr>
              <a:t>Достоинство пайки:</a:t>
            </a:r>
          </a:p>
          <a:p>
            <a:pPr lvl="0">
              <a:buFont typeface="Arial" pitchFamily="34" charset="0"/>
              <a:buChar char="•"/>
            </a:pPr>
            <a:r>
              <a:rPr lang="ru-RU" sz="2400" dirty="0">
                <a:latin typeface="Arial" pitchFamily="34" charset="0"/>
                <a:cs typeface="Arial" pitchFamily="34" charset="0"/>
              </a:rPr>
              <a:t>Отсутствие внутренних напряжений и коробления — благодаря низкому нагреву соединяемых частей</a:t>
            </a:r>
          </a:p>
          <a:p>
            <a:pPr lvl="0">
              <a:buFont typeface="Arial" pitchFamily="34" charset="0"/>
              <a:buChar char="•"/>
            </a:pPr>
            <a:r>
              <a:rPr lang="ru-RU" sz="2400" dirty="0">
                <a:latin typeface="Arial" pitchFamily="34" charset="0"/>
                <a:cs typeface="Arial" pitchFamily="34" charset="0"/>
              </a:rPr>
              <a:t>Высокая механическая прочность</a:t>
            </a:r>
          </a:p>
          <a:p>
            <a:pPr lvl="0">
              <a:buFont typeface="Arial" pitchFamily="34" charset="0"/>
              <a:buChar char="•"/>
            </a:pPr>
            <a:r>
              <a:rPr lang="ru-RU" sz="2400" dirty="0">
                <a:latin typeface="Arial" pitchFamily="34" charset="0"/>
                <a:cs typeface="Arial" pitchFamily="34" charset="0"/>
              </a:rPr>
              <a:t>Защита от окисления и коррозии металла проводников.</a:t>
            </a:r>
          </a:p>
          <a:p>
            <a:r>
              <a:rPr lang="ru-RU" sz="2400" dirty="0">
                <a:latin typeface="Arial" pitchFamily="34" charset="0"/>
                <a:cs typeface="Arial" pitchFamily="34" charset="0"/>
              </a:rPr>
              <a:t>Качество и надежность паяных соединений во многом зависит от выбранного припоя</a:t>
            </a:r>
            <a:r>
              <a:rPr lang="ru-RU" dirty="0"/>
              <a:t>.</a:t>
            </a:r>
          </a:p>
        </p:txBody>
      </p:sp>
      <p:sp>
        <p:nvSpPr>
          <p:cNvPr id="5" name="Прямоугольник 4"/>
          <p:cNvSpPr/>
          <p:nvPr/>
        </p:nvSpPr>
        <p:spPr>
          <a:xfrm>
            <a:off x="0" y="2456795"/>
            <a:ext cx="9144000" cy="4401205"/>
          </a:xfrm>
          <a:prstGeom prst="rect">
            <a:avLst/>
          </a:prstGeom>
        </p:spPr>
        <p:txBody>
          <a:bodyPr wrap="square">
            <a:spAutoFit/>
          </a:bodyPr>
          <a:lstStyle/>
          <a:p>
            <a:r>
              <a:rPr lang="ru-RU" sz="2800" b="1" i="1" dirty="0">
                <a:latin typeface="Arial" pitchFamily="34" charset="0"/>
                <a:cs typeface="Arial" pitchFamily="34" charset="0"/>
              </a:rPr>
              <a:t>Припои и флюсы</a:t>
            </a:r>
          </a:p>
          <a:p>
            <a:r>
              <a:rPr lang="ru-RU" sz="2800" i="1" dirty="0">
                <a:latin typeface="Arial" pitchFamily="34" charset="0"/>
                <a:cs typeface="Arial" pitchFamily="34" charset="0"/>
              </a:rPr>
              <a:t>Требования к припоям:</a:t>
            </a:r>
          </a:p>
          <a:p>
            <a:pPr lvl="0">
              <a:buFont typeface="Arial" pitchFamily="34" charset="0"/>
              <a:buChar char="•"/>
            </a:pPr>
            <a:r>
              <a:rPr lang="ru-RU" sz="2800" dirty="0">
                <a:latin typeface="Arial" pitchFamily="34" charset="0"/>
                <a:cs typeface="Arial" pitchFamily="34" charset="0"/>
              </a:rPr>
              <a:t>Температура плавления припоя должна быть ниже температуры плавления основного (спаиваемого) металла</a:t>
            </a:r>
          </a:p>
          <a:p>
            <a:pPr lvl="0">
              <a:buFont typeface="Arial" pitchFamily="34" charset="0"/>
              <a:buChar char="•"/>
            </a:pPr>
            <a:r>
              <a:rPr lang="ru-RU" sz="2800" dirty="0">
                <a:latin typeface="Arial" pitchFamily="34" charset="0"/>
                <a:cs typeface="Arial" pitchFamily="34" charset="0"/>
              </a:rPr>
              <a:t>Припой должен иметь высокую текучесть и </a:t>
            </a:r>
            <a:r>
              <a:rPr lang="ru-RU" sz="2800" dirty="0" err="1">
                <a:latin typeface="Arial" pitchFamily="34" charset="0"/>
                <a:cs typeface="Arial" pitchFamily="34" charset="0"/>
              </a:rPr>
              <a:t>смачиваемость</a:t>
            </a:r>
            <a:r>
              <a:rPr lang="ru-RU" sz="2800" dirty="0">
                <a:latin typeface="Arial" pitchFamily="34" charset="0"/>
                <a:cs typeface="Arial" pitchFamily="34" charset="0"/>
              </a:rPr>
              <a:t> в расплавленном состоянии</a:t>
            </a:r>
          </a:p>
          <a:p>
            <a:pPr lvl="0">
              <a:buFont typeface="Arial" pitchFamily="34" charset="0"/>
              <a:buChar char="•"/>
            </a:pPr>
            <a:r>
              <a:rPr lang="ru-RU" sz="2800" dirty="0">
                <a:latin typeface="Arial" pitchFamily="34" charset="0"/>
                <a:cs typeface="Arial" pitchFamily="34" charset="0"/>
              </a:rPr>
              <a:t>Припой должен обладать высокой прочностью и </a:t>
            </a:r>
            <a:r>
              <a:rPr lang="ru-RU" sz="2800" dirty="0" err="1">
                <a:latin typeface="Arial" pitchFamily="34" charset="0"/>
                <a:cs typeface="Arial" pitchFamily="34" charset="0"/>
              </a:rPr>
              <a:t>сцепляемостью</a:t>
            </a:r>
            <a:r>
              <a:rPr lang="ru-RU" sz="2800" dirty="0">
                <a:latin typeface="Arial" pitchFamily="34" charset="0"/>
                <a:cs typeface="Arial" pitchFamily="34" charset="0"/>
              </a:rPr>
              <a:t>, а также обеспечивать герметичность паяного соединения.</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6124754"/>
          </a:xfrm>
          <a:prstGeom prst="rect">
            <a:avLst/>
          </a:prstGeom>
        </p:spPr>
        <p:txBody>
          <a:bodyPr wrap="square">
            <a:spAutoFit/>
          </a:bodyPr>
          <a:lstStyle/>
          <a:p>
            <a:r>
              <a:rPr lang="ru-RU" sz="2800" dirty="0">
                <a:latin typeface="Arial" pitchFamily="34" charset="0"/>
                <a:cs typeface="Arial" pitchFamily="34" charset="0"/>
              </a:rPr>
              <a:t>Пайка медных проводов осуществляется при помощи оловянно-свинцовых припоев. Они относятся к легкоплавким припоям и, в зависимости от соотношения олова и свинца в своем составе, имеют различную температуру плавления — от 209 С (припой ПОС 50) до 277 С (припой ПОС 18).</a:t>
            </a:r>
          </a:p>
          <a:p>
            <a:r>
              <a:rPr lang="ru-RU" sz="2800" dirty="0">
                <a:latin typeface="Arial" pitchFamily="34" charset="0"/>
                <a:cs typeface="Arial" pitchFamily="34" charset="0"/>
              </a:rPr>
              <a:t>Припои для пайки меди:</a:t>
            </a:r>
          </a:p>
          <a:p>
            <a:pPr lvl="0">
              <a:buFont typeface="Arial" pitchFamily="34" charset="0"/>
              <a:buChar char="•"/>
            </a:pPr>
            <a:r>
              <a:rPr lang="ru-RU" sz="2800" dirty="0">
                <a:latin typeface="Arial" pitchFamily="34" charset="0"/>
                <a:cs typeface="Arial" pitchFamily="34" charset="0"/>
              </a:rPr>
              <a:t>ПОС 30 — олово (30%), свинец (70%)</a:t>
            </a:r>
          </a:p>
          <a:p>
            <a:pPr lvl="0">
              <a:buFont typeface="Arial" pitchFamily="34" charset="0"/>
              <a:buChar char="•"/>
            </a:pPr>
            <a:r>
              <a:rPr lang="ru-RU" sz="2800" dirty="0">
                <a:latin typeface="Arial" pitchFamily="34" charset="0"/>
                <a:cs typeface="Arial" pitchFamily="34" charset="0"/>
              </a:rPr>
              <a:t>ПОС 40 — олово (40%), свинец (60%)</a:t>
            </a:r>
          </a:p>
          <a:p>
            <a:pPr lvl="0">
              <a:buFont typeface="Arial" pitchFamily="34" charset="0"/>
              <a:buChar char="•"/>
            </a:pPr>
            <a:r>
              <a:rPr lang="ru-RU" sz="2800" dirty="0">
                <a:latin typeface="Arial" pitchFamily="34" charset="0"/>
                <a:cs typeface="Arial" pitchFamily="34" charset="0"/>
              </a:rPr>
              <a:t>ПОС 50 — олово (50%), свинец(50%).</a:t>
            </a:r>
          </a:p>
          <a:p>
            <a:r>
              <a:rPr lang="ru-RU" sz="2800" dirty="0">
                <a:latin typeface="Arial" pitchFamily="34" charset="0"/>
                <a:cs typeface="Arial" pitchFamily="34" charset="0"/>
              </a:rPr>
              <a:t>Помимо основных компонентов (олово и свинец) оловянно-свинцовые припои могут содержать различные примеси металлов (сурьма, висмут), придающие припоям специальные свойства.</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3539430"/>
          </a:xfrm>
          <a:prstGeom prst="rect">
            <a:avLst/>
          </a:prstGeom>
        </p:spPr>
        <p:txBody>
          <a:bodyPr wrap="square">
            <a:spAutoFit/>
          </a:bodyPr>
          <a:lstStyle/>
          <a:p>
            <a:r>
              <a:rPr lang="ru-RU" sz="2800" dirty="0">
                <a:latin typeface="Arial" pitchFamily="34" charset="0"/>
                <a:cs typeface="Arial" pitchFamily="34" charset="0"/>
              </a:rPr>
              <a:t>Пайка алюминиевых проводов применяется реже и для этих целей могут быть использованы как оловянно-свинцовые припои — ПОС 50 и ПОС 90, так и специальные припои:</a:t>
            </a:r>
          </a:p>
          <a:p>
            <a:pPr lvl="0">
              <a:buFont typeface="Arial" pitchFamily="34" charset="0"/>
              <a:buChar char="•"/>
            </a:pPr>
            <a:r>
              <a:rPr lang="ru-RU" sz="2800" dirty="0">
                <a:latin typeface="Arial" pitchFamily="34" charset="0"/>
                <a:cs typeface="Arial" pitchFamily="34" charset="0"/>
              </a:rPr>
              <a:t>ЦА-15 — </a:t>
            </a:r>
            <a:r>
              <a:rPr lang="ru-RU" sz="2800" dirty="0" err="1">
                <a:latin typeface="Arial" pitchFamily="34" charset="0"/>
                <a:cs typeface="Arial" pitchFamily="34" charset="0"/>
              </a:rPr>
              <a:t>цинк+алюминий</a:t>
            </a:r>
            <a:endParaRPr lang="ru-RU" sz="2800" dirty="0">
              <a:latin typeface="Arial" pitchFamily="34" charset="0"/>
              <a:cs typeface="Arial" pitchFamily="34" charset="0"/>
            </a:endParaRPr>
          </a:p>
          <a:p>
            <a:pPr lvl="0">
              <a:buFont typeface="Arial" pitchFamily="34" charset="0"/>
              <a:buChar char="•"/>
            </a:pPr>
            <a:r>
              <a:rPr lang="ru-RU" sz="2800" dirty="0">
                <a:latin typeface="Arial" pitchFamily="34" charset="0"/>
                <a:cs typeface="Arial" pitchFamily="34" charset="0"/>
              </a:rPr>
              <a:t>ЦО-12 — </a:t>
            </a:r>
            <a:r>
              <a:rPr lang="ru-RU" sz="2800" dirty="0" err="1">
                <a:latin typeface="Arial" pitchFamily="34" charset="0"/>
                <a:cs typeface="Arial" pitchFamily="34" charset="0"/>
              </a:rPr>
              <a:t>цинк+олово</a:t>
            </a:r>
            <a:endParaRPr lang="ru-RU" sz="2800" dirty="0">
              <a:latin typeface="Arial" pitchFamily="34" charset="0"/>
              <a:cs typeface="Arial" pitchFamily="34" charset="0"/>
            </a:endParaRPr>
          </a:p>
          <a:p>
            <a:pPr lvl="0">
              <a:buFont typeface="Arial" pitchFamily="34" charset="0"/>
              <a:buChar char="•"/>
            </a:pPr>
            <a:r>
              <a:rPr lang="ru-RU" sz="2800" dirty="0">
                <a:latin typeface="Arial" pitchFamily="34" charset="0"/>
                <a:cs typeface="Arial" pitchFamily="34" charset="0"/>
              </a:rPr>
              <a:t>А — </a:t>
            </a:r>
            <a:r>
              <a:rPr lang="ru-RU" sz="2800" dirty="0" err="1">
                <a:latin typeface="Arial" pitchFamily="34" charset="0"/>
                <a:cs typeface="Arial" pitchFamily="34" charset="0"/>
              </a:rPr>
              <a:t>цинк+олово+медь</a:t>
            </a:r>
            <a:endParaRPr lang="ru-RU" sz="2800" dirty="0">
              <a:latin typeface="Arial" pitchFamily="34" charset="0"/>
              <a:cs typeface="Arial" pitchFamily="34" charset="0"/>
            </a:endParaRPr>
          </a:p>
          <a:p>
            <a:pPr>
              <a:buFont typeface="Arial" pitchFamily="34" charset="0"/>
              <a:buChar char="•"/>
            </a:pPr>
            <a:r>
              <a:rPr lang="ru-RU" sz="2800" dirty="0">
                <a:latin typeface="Arial" pitchFamily="34" charset="0"/>
                <a:cs typeface="Arial" pitchFamily="34" charset="0"/>
              </a:rPr>
              <a:t>П250А — цинк(20%), олово(80%).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6740307"/>
          </a:xfrm>
          <a:prstGeom prst="rect">
            <a:avLst/>
          </a:prstGeom>
        </p:spPr>
        <p:txBody>
          <a:bodyPr wrap="square">
            <a:spAutoFit/>
          </a:bodyPr>
          <a:lstStyle/>
          <a:p>
            <a:r>
              <a:rPr lang="ru-RU" sz="2400" b="1" i="1" dirty="0">
                <a:latin typeface="Arial" pitchFamily="34" charset="0"/>
                <a:cs typeface="Arial" pitchFamily="34" charset="0"/>
              </a:rPr>
              <a:t>Флюсы</a:t>
            </a:r>
          </a:p>
          <a:p>
            <a:r>
              <a:rPr lang="ru-RU" sz="2400" dirty="0">
                <a:latin typeface="Arial" pitchFamily="34" charset="0"/>
                <a:cs typeface="Arial" pitchFamily="34" charset="0"/>
              </a:rPr>
              <a:t>Основное назначение флюсов при пайке заключается в растворении и поглощении окислов, а также в создании хороших условий для смачивания металла расплавленным припоем и защите металла от окисления при нагреве.</a:t>
            </a:r>
          </a:p>
          <a:p>
            <a:r>
              <a:rPr lang="ru-RU" sz="2400" i="1" dirty="0">
                <a:latin typeface="Arial" pitchFamily="34" charset="0"/>
                <a:cs typeface="Arial" pitchFamily="34" charset="0"/>
              </a:rPr>
              <a:t>Требование к флюсам:</a:t>
            </a:r>
          </a:p>
          <a:p>
            <a:pPr lvl="0">
              <a:buFont typeface="Arial" pitchFamily="34" charset="0"/>
              <a:buChar char="•"/>
            </a:pPr>
            <a:r>
              <a:rPr lang="ru-RU" sz="2400" dirty="0">
                <a:latin typeface="Arial" pitchFamily="34" charset="0"/>
                <a:cs typeface="Arial" pitchFamily="34" charset="0"/>
              </a:rPr>
              <a:t>Температура плавления должна быть меньше температуры плавления припоя</a:t>
            </a:r>
          </a:p>
          <a:p>
            <a:pPr lvl="0">
              <a:buFont typeface="Arial" pitchFamily="34" charset="0"/>
              <a:buChar char="•"/>
            </a:pPr>
            <a:r>
              <a:rPr lang="ru-RU" sz="2400" dirty="0">
                <a:latin typeface="Arial" pitchFamily="34" charset="0"/>
                <a:cs typeface="Arial" pitchFamily="34" charset="0"/>
              </a:rPr>
              <a:t>Флюсы не должны оказывать вредного химического воздействия на металл.</a:t>
            </a:r>
          </a:p>
          <a:p>
            <a:pPr lvl="0">
              <a:buFont typeface="Arial" pitchFamily="34" charset="0"/>
              <a:buChar char="•"/>
            </a:pPr>
            <a:r>
              <a:rPr lang="ru-RU" sz="2400" dirty="0">
                <a:latin typeface="Arial" pitchFamily="34" charset="0"/>
                <a:cs typeface="Arial" pitchFamily="34" charset="0"/>
              </a:rPr>
              <a:t>Флюс не должен препятствовать затеканию расплавленного припоя в шов — для этого нужно, чтобы флюс обладал малой плотностью и легко всплывал на поверхность в процессе пайки.</a:t>
            </a:r>
          </a:p>
          <a:p>
            <a:r>
              <a:rPr lang="ru-RU" sz="2400" dirty="0">
                <a:latin typeface="Arial" pitchFamily="34" charset="0"/>
                <a:cs typeface="Arial" pitchFamily="34" charset="0"/>
              </a:rPr>
              <a:t>Для пайки медных проводов в качестве флюсов используются чаще всего канифоль и паяльный жир.</a:t>
            </a:r>
          </a:p>
          <a:p>
            <a:r>
              <a:rPr lang="ru-RU" sz="2400" dirty="0">
                <a:latin typeface="Arial" pitchFamily="34" charset="0"/>
                <a:cs typeface="Arial" pitchFamily="34" charset="0"/>
              </a:rPr>
              <a:t>Для алюминиевых — хлористый цинк (паяльная кислота) и различные смеси, содержащие хлористые соли.</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3539430"/>
          </a:xfrm>
          <a:prstGeom prst="rect">
            <a:avLst/>
          </a:prstGeom>
        </p:spPr>
        <p:txBody>
          <a:bodyPr wrap="square">
            <a:spAutoFit/>
          </a:bodyPr>
          <a:lstStyle/>
          <a:p>
            <a:r>
              <a:rPr lang="ru-RU" sz="2800" i="1" dirty="0">
                <a:latin typeface="Arial" pitchFamily="34" charset="0"/>
                <a:cs typeface="Arial" pitchFamily="34" charset="0"/>
              </a:rPr>
              <a:t>Порядок выполнения при пайке:</a:t>
            </a:r>
          </a:p>
          <a:p>
            <a:pPr lvl="0"/>
            <a:r>
              <a:rPr lang="ru-RU" sz="2800" dirty="0">
                <a:latin typeface="Arial" pitchFamily="34" charset="0"/>
                <a:cs typeface="Arial" pitchFamily="34" charset="0"/>
              </a:rPr>
              <a:t>Зачистить проводов до блеска.</a:t>
            </a:r>
          </a:p>
          <a:p>
            <a:pPr lvl="0"/>
            <a:r>
              <a:rPr lang="ru-RU" sz="2800" dirty="0">
                <a:latin typeface="Arial" pitchFamily="34" charset="0"/>
                <a:cs typeface="Arial" pitchFamily="34" charset="0"/>
              </a:rPr>
              <a:t>Сделать скрутку длиной 5 - 7 см.</a:t>
            </a:r>
          </a:p>
          <a:p>
            <a:pPr lvl="0"/>
            <a:r>
              <a:rPr lang="ru-RU" sz="2800" dirty="0">
                <a:latin typeface="Arial" pitchFamily="34" charset="0"/>
                <a:cs typeface="Arial" pitchFamily="34" charset="0"/>
              </a:rPr>
              <a:t>С помощью паяльника нагреть жилу.</a:t>
            </a:r>
          </a:p>
          <a:p>
            <a:pPr lvl="0"/>
            <a:r>
              <a:rPr lang="ru-RU" sz="2800" dirty="0">
                <a:latin typeface="Arial" pitchFamily="34" charset="0"/>
                <a:cs typeface="Arial" pitchFamily="34" charset="0"/>
              </a:rPr>
              <a:t>На поверхность жилы наносится флюс.</a:t>
            </a:r>
          </a:p>
          <a:p>
            <a:pPr lvl="0"/>
            <a:r>
              <a:rPr lang="ru-RU" sz="2800" dirty="0">
                <a:latin typeface="Arial" pitchFamily="34" charset="0"/>
                <a:cs typeface="Arial" pitchFamily="34" charset="0"/>
              </a:rPr>
              <a:t>За флюсом наносится припой.</a:t>
            </a:r>
          </a:p>
          <a:p>
            <a:pPr lvl="0"/>
            <a:r>
              <a:rPr lang="ru-RU" sz="2800" dirty="0">
                <a:latin typeface="Arial" pitchFamily="34" charset="0"/>
                <a:cs typeface="Arial" pitchFamily="34" charset="0"/>
              </a:rPr>
              <a:t>После того, как скрутка остынет, ее изолируют с помощью </a:t>
            </a:r>
            <a:r>
              <a:rPr lang="ru-RU" sz="2800" dirty="0" err="1">
                <a:latin typeface="Arial" pitchFamily="34" charset="0"/>
                <a:cs typeface="Arial" pitchFamily="34" charset="0"/>
              </a:rPr>
              <a:t>изоленты</a:t>
            </a:r>
            <a:r>
              <a:rPr lang="ru-RU" sz="2800" dirty="0">
                <a:latin typeface="Arial" pitchFamily="34" charset="0"/>
                <a:cs typeface="Arial" pitchFamily="34" charset="0"/>
              </a:rPr>
              <a:t> ПВХ.</a:t>
            </a:r>
          </a:p>
        </p:txBody>
      </p:sp>
      <p:sp>
        <p:nvSpPr>
          <p:cNvPr id="5" name="Прямоугольник 4"/>
          <p:cNvSpPr/>
          <p:nvPr/>
        </p:nvSpPr>
        <p:spPr>
          <a:xfrm>
            <a:off x="0" y="3571876"/>
            <a:ext cx="9144000" cy="1815882"/>
          </a:xfrm>
          <a:prstGeom prst="rect">
            <a:avLst/>
          </a:prstGeom>
        </p:spPr>
        <p:txBody>
          <a:bodyPr wrap="square">
            <a:spAutoFit/>
          </a:bodyPr>
          <a:lstStyle/>
          <a:p>
            <a:r>
              <a:rPr lang="ru-RU" sz="2800" b="1" u="sng" dirty="0"/>
              <a:t>Как правильно подготовить паяльник к работе</a:t>
            </a:r>
            <a:r>
              <a:rPr lang="ru-RU" sz="2800" dirty="0"/>
              <a:t>	</a:t>
            </a:r>
          </a:p>
          <a:p>
            <a:r>
              <a:rPr lang="ru-RU" sz="2800" dirty="0"/>
              <a:t>Перед тем как паять следует правильно подготовить паяльник. Его жало должно быть равномерно покрыто припоем. </a:t>
            </a: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TotalTime>
  <Words>1211</Words>
  <Application>Microsoft Office PowerPoint</Application>
  <PresentationFormat>Экран (4:3)</PresentationFormat>
  <Paragraphs>92</Paragraphs>
  <Slides>18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AsusPc</dc:creator>
  <cp:lastModifiedBy>AsusPc</cp:lastModifiedBy>
  <cp:revision>1</cp:revision>
  <dcterms:created xsi:type="dcterms:W3CDTF">2022-03-25T07:19:04Z</dcterms:created>
  <dcterms:modified xsi:type="dcterms:W3CDTF">2022-03-25T07:58:43Z</dcterms:modified>
</cp:coreProperties>
</file>